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3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3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3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3.xml><?xml version="1.0" encoding="utf-8"?>
<a:tblStyleLst xmlns:a="http://schemas.openxmlformats.org/drawingml/2006/main" xmlns:r="http://schemas.openxmlformats.org/officeDocument/2006/relationships" def="{A5A5D3C5-41C0-45AC-9F0D-FC61BA497DC0}">
  <a:tblStyle styleId="{A5A5D3C5-41C0-45AC-9F0D-FC61BA497DC0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5EAD6996-F391-4ECF-94F7-2599E56C73BE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3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3.xml"/><Relationship Id="rId3" Type="http://schemas.openxmlformats.org/officeDocument/2006/relationships/presProps" Target="presProps3.xml"/><Relationship Id="rId4" Type="http://schemas.openxmlformats.org/officeDocument/2006/relationships/tableStyles" Target="tableStyles3.xml"/><Relationship Id="rId10" Type="http://schemas.openxmlformats.org/officeDocument/2006/relationships/slide" Target="slides/slide4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428658bc264c78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428658bc264c78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948fccd7f5dc1e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g5948fccd7f5dc1e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948fccd7f5dc1e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g5948fccd7f5dc1e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итульный слайд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Число-заголовок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Чистый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Название раздела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текст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и два столбца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олько заголовок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Один столбец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Основная мысль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раздела и описание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дпись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HUAWEI hackaton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solution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8" name="Google Shape;68;p1"/>
          <p:cNvGraphicFramePr/>
          <p:nvPr/>
        </p:nvGraphicFramePr>
        <p:xfrm>
          <a:off x="952500" y="139456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{5EAD6996-F391-4ECF-94F7-2599E56C73BE}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b="1" lang="ru-RU" sz="1400" u="none" cap="none" strike="noStrike"/>
                        <a:t>Distance/similarity function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b="1" lang="ru-RU" sz="1400" u="none" cap="none" strike="noStrike"/>
                        <a:t>Score(public</a:t>
                      </a:r>
                      <a:r>
                        <a:rPr b="1" lang="ru-RU"/>
                        <a:t>)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Cosine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0.84260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Bray-Curtis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0.84208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Yule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0.82652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Rogers-Tanimoto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0.80167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Manhattan(L1)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0.74106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69" name="Google Shape;69;p1"/>
          <p:cNvSpPr txBox="1"/>
          <p:nvPr/>
        </p:nvSpPr>
        <p:spPr>
          <a:xfrm>
            <a:off x="914405" y="575246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Baseline(L2): 0.74202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"/>
          <p:cNvSpPr txBox="1"/>
          <p:nvPr/>
        </p:nvSpPr>
        <p:spPr>
          <a:xfrm>
            <a:off x="914400" y="241998"/>
            <a:ext cx="7315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ru-RU" sz="3000"/>
              <a:t>AN IDEA</a:t>
            </a:r>
            <a:endParaRPr b="1" sz="3000"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ru-RU" sz="3000">
                <a:solidFill>
                  <a:srgbClr val="999999"/>
                </a:solidFill>
              </a:rPr>
              <a:t>Ensembles</a:t>
            </a:r>
            <a:endParaRPr b="1" sz="3000">
              <a:solidFill>
                <a:srgbClr val="999999"/>
              </a:solidFill>
            </a:endParaRPr>
          </a:p>
        </p:txBody>
      </p:sp>
      <p:pic>
        <p:nvPicPr>
          <p:cNvPr id="75" name="Google Shape;7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246" y="1837255"/>
            <a:ext cx="2941146" cy="1932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1370" y="1514523"/>
            <a:ext cx="2578224" cy="257822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"/>
          <p:cNvSpPr txBox="1"/>
          <p:nvPr/>
        </p:nvSpPr>
        <p:spPr>
          <a:xfrm>
            <a:off x="1248325" y="4257068"/>
            <a:ext cx="1113000" cy="3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Good</a:t>
            </a:r>
            <a:endParaRPr/>
          </a:p>
        </p:txBody>
      </p:sp>
      <p:sp>
        <p:nvSpPr>
          <p:cNvPr id="78" name="Google Shape;78;p2"/>
          <p:cNvSpPr txBox="1"/>
          <p:nvPr/>
        </p:nvSpPr>
        <p:spPr>
          <a:xfrm>
            <a:off x="6520104" y="4257080"/>
            <a:ext cx="1113000" cy="4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Better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1"/>
          <p:cNvGraphicFramePr/>
          <p:nvPr/>
        </p:nvGraphicFramePr>
        <p:xfrm>
          <a:off x="952500" y="142876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{A5A5D3C5-41C0-45AC-9F0D-FC61BA497DC0}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b="1" lang="ru-RU" sz="1400" u="none" cap="none" strike="noStrike"/>
                        <a:t>Function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b="1" lang="ru-RU" sz="1400" u="none" cap="none" strike="noStrike"/>
                        <a:t>Score(public)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Cosine * </a:t>
                      </a:r>
                      <a:r>
                        <a:rPr lang="ru-RU" sz="1400" u="none" cap="none" strike="noStrike">
                          <a:solidFill>
                            <a:schemeClr val="dk1"/>
                          </a:solidFill>
                        </a:rPr>
                        <a:t>Bray-Curtis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0.84249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>
                          <a:solidFill>
                            <a:schemeClr val="dk1"/>
                          </a:solidFill>
                        </a:rPr>
                        <a:t>Cosine * Bray-Curtis * Yule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0.86398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>
                          <a:solidFill>
                            <a:schemeClr val="dk1"/>
                          </a:solidFill>
                        </a:rPr>
                        <a:t>Cosine * Bray-Curtis * Yule * </a:t>
                      </a:r>
                      <a:endParaRPr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>
                          <a:solidFill>
                            <a:schemeClr val="dk1"/>
                          </a:solidFill>
                        </a:rPr>
                        <a:t>Rogers-Tanimoto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0.82040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(Cosine + </a:t>
                      </a:r>
                      <a:r>
                        <a:rPr lang="ru-RU" sz="1400" u="none" cap="none" strike="noStrike">
                          <a:solidFill>
                            <a:schemeClr val="dk1"/>
                          </a:solidFill>
                        </a:rPr>
                        <a:t>Bray-Curtis</a:t>
                      </a:r>
                      <a:r>
                        <a:rPr lang="ru-RU" sz="1400" u="none" cap="none" strike="noStrike"/>
                        <a:t>) * </a:t>
                      </a:r>
                      <a:endParaRPr sz="14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 sz="1400" u="none" cap="none" strike="noStrike"/>
                        <a:t>(Yule + </a:t>
                      </a:r>
                      <a:r>
                        <a:rPr lang="ru-RU">
                          <a:solidFill>
                            <a:schemeClr val="dk1"/>
                          </a:solidFill>
                        </a:rPr>
                        <a:t>Rogers-Tanimoto</a:t>
                      </a:r>
                      <a:r>
                        <a:rPr lang="ru-RU" sz="1400" u="none" cap="none" strike="noStrike"/>
                        <a:t>)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lang="ru-RU"/>
                        <a:t>0.85739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b="1" lang="ru-RU" sz="1400" u="none" cap="none" strike="noStrike">
                          <a:solidFill>
                            <a:srgbClr val="FF0000"/>
                          </a:solidFill>
                        </a:rPr>
                        <a:t>Cosine * Bray-Curtis * Yule * 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b="1" lang="ru-RU" sz="1400" u="none" cap="none" strike="noStrike">
                          <a:solidFill>
                            <a:srgbClr val="FF0000"/>
                          </a:solidFill>
                        </a:rPr>
                        <a:t>abs(Rogers-Tanimoto)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t/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defRPr sz="1400" u="none" cap="none" strike="noStrike"/>
                      </a:pPr>
                      <a:r>
                        <a:rPr b="1" lang="ru-RU" sz="1400" u="none" cap="none" strike="noStrike">
                          <a:solidFill>
                            <a:srgbClr val="FF0000"/>
                          </a:solidFill>
                        </a:rPr>
                        <a:t>0.86940</a:t>
                      </a:r>
                      <a:endParaRPr b="1" sz="14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88" name="Google Shape;88;p1"/>
          <p:cNvSpPr txBox="1"/>
          <p:nvPr/>
        </p:nvSpPr>
        <p:spPr>
          <a:xfrm>
            <a:off x="914405" y="575246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ru-RU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Cosine: </a:t>
            </a:r>
            <a:r>
              <a:rPr b="1" i="0" lang="ru-RU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0.84260</a:t>
            </a:r>
            <a:endParaRPr b="1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